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318" r:id="rId3"/>
    <p:sldId id="317" r:id="rId4"/>
    <p:sldId id="319" r:id="rId5"/>
    <p:sldId id="320" r:id="rId6"/>
    <p:sldId id="269" r:id="rId7"/>
  </p:sldIdLst>
  <p:sldSz cx="8229600" cy="6172200"/>
  <p:notesSz cx="6858000" cy="9144000"/>
  <p:defaultTextStyle>
    <a:defPPr>
      <a:defRPr lang="en-US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VIDIA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300"/>
    <a:srgbClr val="08552B"/>
    <a:srgbClr val="11B35A"/>
    <a:srgbClr val="0B7B3E"/>
    <a:srgbClr val="0A7038"/>
    <a:srgbClr val="0C8241"/>
    <a:srgbClr val="0FA151"/>
    <a:srgbClr val="0B773C"/>
    <a:srgbClr val="76B900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364" autoAdjust="0"/>
  </p:normalViewPr>
  <p:slideViewPr>
    <p:cSldViewPr snapToGrid="0">
      <p:cViewPr varScale="1">
        <p:scale>
          <a:sx n="110" d="100"/>
          <a:sy n="110" d="100"/>
        </p:scale>
        <p:origin x="-816" y="-96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E601B-A510-4138-A95D-7198C15E7B71}" type="datetimeFigureOut">
              <a:rPr lang="en-US" smtClean="0"/>
              <a:pPr/>
              <a:t>4/2/16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5A794-9E6C-488F-9D34-D03A82A97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4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1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hyperlink" Target="http://creativecommons.org/licenses/by-nc/4.0/legalcode" TargetMode="External"/><Relationship Id="rId8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046025" y="4798350"/>
            <a:ext cx="5836104" cy="3139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/>
          </p:nvPr>
        </p:nvSpPr>
        <p:spPr>
          <a:xfrm>
            <a:off x="2027736" y="4290520"/>
            <a:ext cx="5845248" cy="507831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263775" y="487348"/>
            <a:ext cx="396582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/>
              <a:t>Robotics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284324" y="927174"/>
            <a:ext cx="3890957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With ‘Jet’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338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82296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1028700" y="-1028700"/>
            <a:ext cx="6172200" cy="82296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5207994"/>
            <a:ext cx="7482078" cy="5041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1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82296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37551" y="2311880"/>
            <a:ext cx="3050798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500" cap="all" baseline="0">
                <a:solidFill>
                  <a:schemeClr val="tx1"/>
                </a:solidFill>
              </a:defRPr>
            </a:lvl1pPr>
            <a:lvl2pPr marL="514350" indent="0">
              <a:buFontTx/>
              <a:buNone/>
              <a:defRPr/>
            </a:lvl2pPr>
            <a:lvl3pPr marL="980123" indent="0">
              <a:buFontTx/>
              <a:buNone/>
              <a:defRPr/>
            </a:lvl3pPr>
            <a:lvl4pPr marL="1391603" indent="0">
              <a:buFontTx/>
              <a:buNone/>
              <a:defRPr/>
            </a:lvl4pPr>
            <a:lvl5pPr marL="1700213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4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2" y="347473"/>
            <a:ext cx="7482078" cy="5262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rgbClr val="76B900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971552"/>
            <a:ext cx="7461504" cy="48287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4152" marR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12" marR="0" indent="-228590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30" marR="0" indent="-20319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52" marR="0" lvl="0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  <a:p>
            <a:pPr marL="284152" marR="0" lvl="1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284152" marR="0" lvl="2" indent="-284152" algn="l" defTabSz="346445" rtl="0" eaLnBrk="1" fontAlgn="base" latinLnBrk="0" hangingPunct="1">
              <a:lnSpc>
                <a:spcPct val="90000"/>
              </a:lnSpc>
              <a:spcBef>
                <a:spcPts val="224"/>
              </a:spcBef>
              <a:spcAft>
                <a:spcPts val="224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4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6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9600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branding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948657"/>
            <a:ext cx="7461504" cy="38515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marR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800" dirty="0" smtClean="0"/>
            </a:lvl1pPr>
            <a:lvl2pPr marL="630238" marR="0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600" dirty="0" smtClean="0"/>
            </a:lvl2pPr>
            <a:lvl3pPr marL="804863" marR="0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 lang="en-US" sz="1400" dirty="0" smtClean="0"/>
            </a:lvl3pPr>
          </a:lstStyle>
          <a:p>
            <a:pPr marL="284163" marR="0" lvl="0" indent="-284163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630238" marR="0" lvl="1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804863" marR="0" lvl="2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25566"/>
            <a:ext cx="7482078" cy="525463"/>
          </a:xfrm>
        </p:spPr>
        <p:txBody>
          <a:bodyPr anchor="ctr"/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7406"/>
            <a:ext cx="8229600" cy="258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7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79339" y="6051571"/>
            <a:ext cx="240771" cy="769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500" cap="none" dirty="0" smtClean="0">
                <a:solidFill>
                  <a:srgbClr val="6F6F6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70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54" y="1335024"/>
            <a:ext cx="7461504" cy="44295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18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5161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261662"/>
            <a:ext cx="7482078" cy="525463"/>
          </a:xfrm>
        </p:spPr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08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1673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59622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16787" indent="0" algn="ctr">
              <a:buFontTx/>
              <a:buNone/>
              <a:defRPr sz="21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8229600" cy="6172199"/>
            <a:chOff x="0" y="-1"/>
            <a:chExt cx="10972800" cy="61721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8" b="9530"/>
            <a:stretch/>
          </p:blipFill>
          <p:spPr>
            <a:xfrm>
              <a:off x="0" y="-1"/>
              <a:ext cx="10972800" cy="61721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0" y="-1"/>
              <a:ext cx="10972800" cy="6172199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2887" fontAlgn="base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>
          <a:xfrm flipV="1">
            <a:off x="-1" y="0"/>
            <a:ext cx="8229601" cy="6172199"/>
          </a:xfrm>
          <a:prstGeom prst="rect">
            <a:avLst/>
          </a:prstGeom>
          <a:gradFill>
            <a:gsLst>
              <a:gs pos="37000">
                <a:schemeClr val="tx1">
                  <a:alpha val="0"/>
                </a:schemeClr>
              </a:gs>
              <a:gs pos="76000">
                <a:schemeClr val="tx1">
                  <a:alpha val="0"/>
                </a:schemeClr>
              </a:gs>
              <a:gs pos="55000">
                <a:schemeClr val="tx1">
                  <a:alpha val="28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/>
          <a:srcRect l="12327"/>
          <a:stretch/>
        </p:blipFill>
        <p:spPr>
          <a:xfrm>
            <a:off x="-1" y="748845"/>
            <a:ext cx="4020260" cy="9845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8" y="993506"/>
            <a:ext cx="2684930" cy="495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print"/>
          <a:srcRect r="3944"/>
          <a:stretch/>
        </p:blipFill>
        <p:spPr>
          <a:xfrm>
            <a:off x="1342839" y="1801401"/>
            <a:ext cx="6886762" cy="73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5" y="1909794"/>
            <a:ext cx="1660279" cy="501543"/>
          </a:xfrm>
          <a:prstGeom prst="rect">
            <a:avLst/>
          </a:prstGeom>
        </p:spPr>
      </p:pic>
      <p:sp>
        <p:nvSpPr>
          <p:cNvPr id="12" name="Title 10"/>
          <p:cNvSpPr txBox="1">
            <a:spLocks/>
          </p:cNvSpPr>
          <p:nvPr userDrawn="1"/>
        </p:nvSpPr>
        <p:spPr bwMode="auto">
          <a:xfrm>
            <a:off x="4599162" y="487348"/>
            <a:ext cx="363044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000" b="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5pPr>
            <a:lvl6pPr marL="342887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6pPr>
            <a:lvl7pPr marL="685773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7pPr>
            <a:lvl8pPr marL="1028659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8pPr>
            <a:lvl9pPr marL="1371545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err="1" smtClean="0"/>
              <a:t>JetBot</a:t>
            </a:r>
            <a:r>
              <a:rPr lang="en-US" kern="0" dirty="0" smtClean="0"/>
              <a:t> Teaching</a:t>
            </a:r>
            <a:r>
              <a:rPr lang="en-US" kern="0" baseline="0" dirty="0" smtClean="0"/>
              <a:t> Kit</a:t>
            </a:r>
            <a:endParaRPr lang="en-US" kern="0" dirty="0"/>
          </a:p>
        </p:txBody>
      </p:sp>
      <p:sp>
        <p:nvSpPr>
          <p:cNvPr id="13" name="Subtitle 11"/>
          <p:cNvSpPr txBox="1">
            <a:spLocks/>
          </p:cNvSpPr>
          <p:nvPr userDrawn="1"/>
        </p:nvSpPr>
        <p:spPr bwMode="auto">
          <a:xfrm>
            <a:off x="4653483" y="927174"/>
            <a:ext cx="35217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 panose="020B0604020202020204" pitchFamily="34" charset="0"/>
              <a:buChar char="–"/>
              <a:defRPr sz="1800" b="0" baseline="0">
                <a:solidFill>
                  <a:srgbClr val="6F6F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Robotics</a:t>
            </a:r>
            <a:r>
              <a:rPr lang="en-US" kern="0" baseline="0" dirty="0" smtClean="0"/>
              <a:t> with </a:t>
            </a:r>
            <a:r>
              <a:rPr lang="en-US" kern="0" baseline="0" dirty="0" err="1" smtClean="0"/>
              <a:t>Jetson</a:t>
            </a:r>
            <a:endParaRPr lang="en-US" kern="0" dirty="0"/>
          </a:p>
        </p:txBody>
      </p:sp>
      <p:sp>
        <p:nvSpPr>
          <p:cNvPr id="16" name="Subtitle 11"/>
          <p:cNvSpPr>
            <a:spLocks noGrp="1"/>
          </p:cNvSpPr>
          <p:nvPr>
            <p:ph type="subTitle" idx="1" hasCustomPrompt="1"/>
          </p:nvPr>
        </p:nvSpPr>
        <p:spPr>
          <a:xfrm>
            <a:off x="63375" y="4347097"/>
            <a:ext cx="8111906" cy="78621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The GPU Teaching Kit is licensed by NVIDIA and California Polytechnic State University under the </a:t>
            </a:r>
            <a:r>
              <a:rPr lang="en-US" dirty="0" smtClean="0">
                <a:solidFill>
                  <a:srgbClr val="92D050"/>
                </a:solidFill>
                <a:hlinkClick r:id="rId7"/>
              </a:rPr>
              <a:t>Creative 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Commons Attribution-</a:t>
            </a:r>
            <a:r>
              <a:rPr lang="en-US" dirty="0" err="1">
                <a:solidFill>
                  <a:srgbClr val="92D050"/>
                </a:solidFill>
                <a:hlinkClick r:id="rId7"/>
              </a:rPr>
              <a:t>NonCommercial</a:t>
            </a:r>
            <a:r>
              <a:rPr lang="en-US" dirty="0">
                <a:solidFill>
                  <a:srgbClr val="92D050"/>
                </a:solidFill>
                <a:hlinkClick r:id="rId7"/>
              </a:rPr>
              <a:t> 4.0 International License.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7" name="Picture 2" descr="Creative Commons License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912607" y="5758134"/>
            <a:ext cx="388589" cy="328613"/>
          </a:xfrm>
          <a:prstGeom prst="rect">
            <a:avLst/>
          </a:prstGeom>
        </p:spPr>
        <p:txBody>
          <a:bodyPr vert="horz" lIns="82296" tIns="41148" rIns="82296" bIns="41148" rtlCol="0" anchor="ctr"/>
          <a:lstStyle>
            <a:lvl1pPr algn="l">
              <a:defRPr sz="80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82296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405646"/>
            <a:ext cx="7482078" cy="50413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68143"/>
            <a:ext cx="7461504" cy="3908048"/>
          </a:xfrm>
        </p:spPr>
        <p:txBody>
          <a:bodyPr/>
          <a:lstStyle>
            <a:lvl1pPr marL="20859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722948" indent="-208598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130142" indent="-150019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1800">
                <a:solidFill>
                  <a:schemeClr val="bg2"/>
                </a:solidFill>
              </a:defRPr>
            </a:lvl3pPr>
            <a:lvl4pPr marL="1597343" indent="-205740"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4pPr>
            <a:lvl5pPr marL="1905953" indent="-20574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3761" y="1104900"/>
            <a:ext cx="7482078" cy="525463"/>
          </a:xfr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14350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8012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39160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700213" indent="0" algn="ctr">
              <a:buFontTx/>
              <a:buNone/>
              <a:defRPr sz="25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80" y="80527"/>
            <a:ext cx="6903244" cy="5078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957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055" y="1439863"/>
            <a:ext cx="3708797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2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600" b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7100" y="349950"/>
            <a:ext cx="7422104" cy="51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4808" y="1332413"/>
            <a:ext cx="7403957" cy="435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6" name="Parallelogram 35"/>
          <p:cNvSpPr/>
          <p:nvPr userDrawn="1"/>
        </p:nvSpPr>
        <p:spPr>
          <a:xfrm>
            <a:off x="7178479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0855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37" name="Parallelogram 36"/>
          <p:cNvSpPr/>
          <p:nvPr userDrawn="1"/>
        </p:nvSpPr>
        <p:spPr>
          <a:xfrm>
            <a:off x="6394206" y="6000375"/>
            <a:ext cx="819901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5" cstate="print"/>
          <a:srcRect t="-6317" r="97921" b="17099"/>
          <a:stretch/>
        </p:blipFill>
        <p:spPr>
          <a:xfrm>
            <a:off x="7947899" y="5987804"/>
            <a:ext cx="284058" cy="1903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6" cstate="print"/>
          <a:srcRect l="52877" t="1978" r="-1" b="17095"/>
          <a:stretch/>
        </p:blipFill>
        <p:spPr>
          <a:xfrm>
            <a:off x="0" y="6002009"/>
            <a:ext cx="6433059" cy="1726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78721" y="6040910"/>
            <a:ext cx="240771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l" defTabSz="342887" fontAlgn="base">
              <a:spcBef>
                <a:spcPct val="0"/>
              </a:spcBef>
              <a:spcAft>
                <a:spcPct val="0"/>
              </a:spcAft>
            </a:pPr>
            <a:fld id="{9EF62655-870B-4C06-BC3D-C67D37BAE36D}" type="slidenum">
              <a:rPr lang="en-US" sz="50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algn="l" defTabSz="34288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sz="600" cap="none" dirty="0" smtClean="0">
                <a:solidFill>
                  <a:srgbClr val="FFFFFF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-8056" y="5991792"/>
            <a:ext cx="82478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72" y="6039150"/>
            <a:ext cx="495118" cy="913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6"/>
          <a:stretch/>
        </p:blipFill>
        <p:spPr>
          <a:xfrm>
            <a:off x="7348158" y="6041972"/>
            <a:ext cx="480543" cy="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2" r:id="rId8"/>
    <p:sldLayoutId id="2147483683" r:id="rId9"/>
    <p:sldLayoutId id="2147483686" r:id="rId10"/>
    <p:sldLayoutId id="2147483690" r:id="rId11"/>
    <p:sldLayoutId id="2147483691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rgbClr val="33333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5pPr>
      <a:lvl6pPr marL="342887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6pPr>
      <a:lvl7pPr marL="685773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7pPr>
      <a:lvl8pPr marL="1028659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8pPr>
      <a:lvl9pPr marL="1371545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73B900"/>
          </a:solidFill>
          <a:latin typeface="Arial" charset="0"/>
        </a:defRPr>
      </a:lvl9pPr>
    </p:titleStyle>
    <p:bodyStyle>
      <a:lvl1pPr marL="284163" indent="-284163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rgbClr val="6F6F6F"/>
        </a:buClr>
        <a:buSzPct val="100000"/>
        <a:buFont typeface="Arial" panose="020B0604020202020204" pitchFamily="34" charset="0"/>
        <a:buChar char="–"/>
        <a:defRPr sz="1800" b="0" baseline="0">
          <a:solidFill>
            <a:srgbClr val="6F6F6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238" indent="-2286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804863" indent="-203200" algn="l" defTabSz="346459" rtl="0" fontAlgn="base">
        <a:lnSpc>
          <a:spcPct val="90000"/>
        </a:lnSpc>
        <a:spcBef>
          <a:spcPts val="225"/>
        </a:spcBef>
        <a:spcAft>
          <a:spcPts val="225"/>
        </a:spcAft>
        <a:buClr>
          <a:schemeClr val="bg2"/>
        </a:buClr>
        <a:buSzPct val="100000"/>
        <a:buFont typeface="Arial" panose="020B0604020202020204" pitchFamily="34" charset="0"/>
        <a:buChar char="–"/>
        <a:defRPr sz="1400" b="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331066" indent="-171443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bg1"/>
          </a:solidFill>
          <a:latin typeface="+mn-lt"/>
        </a:defRPr>
      </a:lvl4pPr>
      <a:lvl5pPr marL="1588230" indent="-171443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5pPr>
      <a:lvl6pPr marL="1931117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6pPr>
      <a:lvl7pPr marL="2274003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7pPr>
      <a:lvl8pPr marL="2616890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8pPr>
      <a:lvl9pPr marL="2959775" indent="-171443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0" algn="l" defTabSz="6857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reativecommons.org/licenses/by-nc/4.0/legalcode" TargetMode="Externa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Course Introduction and Overview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27736" y="4290520"/>
            <a:ext cx="5845248" cy="507831"/>
          </a:xfrm>
        </p:spPr>
        <p:txBody>
          <a:bodyPr/>
          <a:lstStyle/>
          <a:p>
            <a:r>
              <a:rPr lang="en-US" dirty="0" smtClean="0"/>
              <a:t>​Module 1.1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with ‘Jet’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interdisciplinary, GPU-accelerated Robotics</a:t>
            </a:r>
          </a:p>
          <a:p>
            <a:endParaRPr lang="en-US" dirty="0"/>
          </a:p>
          <a:p>
            <a:r>
              <a:rPr lang="en-US" dirty="0"/>
              <a:t>Technical subjects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Machine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Dead Reckoning</a:t>
            </a:r>
          </a:p>
          <a:p>
            <a:pPr lvl="1"/>
            <a:r>
              <a:rPr lang="en-US" dirty="0" smtClean="0"/>
              <a:t>Path Planning</a:t>
            </a:r>
            <a:endParaRPr lang="en-US" dirty="0"/>
          </a:p>
          <a:p>
            <a:pPr lvl="1"/>
            <a:r>
              <a:rPr lang="en-US" dirty="0"/>
              <a:t>Localization</a:t>
            </a:r>
          </a:p>
          <a:p>
            <a:pPr lvl="1"/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Obstacle Avoidance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Course Module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61" y="347472"/>
            <a:ext cx="7482078" cy="92333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F6F6F"/>
                </a:solidFill>
                <a:ea typeface="+mn-ea"/>
              </a:rPr>
              <a:t>John Seng </a:t>
            </a:r>
            <a:r>
              <a:rPr lang="en-US" dirty="0" smtClean="0"/>
              <a:t>(</a:t>
            </a:r>
            <a:r>
              <a:rPr lang="en-US" dirty="0" smtClean="0"/>
              <a:t>Cal Poly</a:t>
            </a:r>
            <a:r>
              <a:rPr lang="en-US" dirty="0" smtClean="0"/>
              <a:t>)</a:t>
            </a:r>
          </a:p>
          <a:p>
            <a:r>
              <a:rPr lang="en-US" dirty="0" smtClean="0"/>
              <a:t>Jeremy Kerfs (</a:t>
            </a:r>
            <a:r>
              <a:rPr lang="en-US" dirty="0" smtClean="0"/>
              <a:t>Cal Poly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6F6F6F"/>
                </a:solidFill>
                <a:ea typeface="+mn-ea"/>
              </a:rPr>
              <a:t>Joe Bungo (NVIDIA)</a:t>
            </a:r>
          </a:p>
          <a:p>
            <a:r>
              <a:rPr lang="en-US" dirty="0" smtClean="0"/>
              <a:t>Barrett Williams (NVIDIA)</a:t>
            </a:r>
          </a:p>
          <a:p>
            <a:r>
              <a:rPr lang="en-US" dirty="0" smtClean="0"/>
              <a:t>Dustin Franklin (NVIDIA)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503920" y="52578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9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626">
        <p:fade/>
      </p:transition>
    </mc:Choice>
    <mc:Fallback xmlns="">
      <p:transition spd="med" advTm="10862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347473"/>
            <a:ext cx="7482078" cy="923330"/>
          </a:xfrm>
        </p:spPr>
        <p:txBody>
          <a:bodyPr anchor="t"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Modules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06219"/>
              </p:ext>
            </p:extLst>
          </p:nvPr>
        </p:nvGraphicFramePr>
        <p:xfrm>
          <a:off x="451596" y="1367842"/>
          <a:ext cx="7306056" cy="4046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63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57848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1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Course Introduction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Course Introduction and Overview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Robotics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Jetson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TK1 and Toolkit Basics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 Overview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ROS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2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Sonar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Camera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Gyroscope</a:t>
                      </a: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3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Computer Vision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​Introduction to Computer Vision</a:t>
                      </a: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 Representation</a:t>
                      </a: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Edge Detectors</a:t>
                      </a: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Hough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Transform</a:t>
                      </a:r>
                      <a:endParaRPr lang="en-US" sz="1200" b="0" kern="1200" baseline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 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Filtering and Moments</a:t>
                      </a:r>
                      <a:endParaRPr lang="en-US" sz="1200" b="0" kern="12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030442"/>
                  </a:ext>
                </a:extLst>
              </a:tr>
              <a:tr h="107442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4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Machine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Learning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​Machine Learning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with </a:t>
                      </a: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Neural Networks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​Neural Networks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Models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 algn="l" defTabSz="571455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cuDNN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Training and Usage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584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6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425">
        <p:fade/>
      </p:transition>
    </mc:Choice>
    <mc:Fallback xmlns="">
      <p:transition spd="med" advTm="16742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3761" y="347473"/>
            <a:ext cx="7482078" cy="923330"/>
          </a:xfrm>
        </p:spPr>
        <p:txBody>
          <a:bodyPr/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Robotics Teaching Kit Modules                         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26183"/>
              </p:ext>
            </p:extLst>
          </p:nvPr>
        </p:nvGraphicFramePr>
        <p:xfrm>
          <a:off x="436847" y="1419463"/>
          <a:ext cx="7306056" cy="394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63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57848">
                <a:tc>
                  <a:txBody>
                    <a:bodyPr/>
                    <a:lstStyle/>
                    <a:p>
                      <a:pPr marL="0" marR="0" indent="0" algn="l" defTabSz="5714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5</a:t>
                      </a:r>
                    </a:p>
                    <a:p>
                      <a:pPr marL="0" marR="0" indent="0" algn="l" defTabSz="5714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Dead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Reckoning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Dead Reckoning</a:t>
                      </a: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Odometry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 for Differential Drive</a:t>
                      </a: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5007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6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Path Planning</a:t>
                      </a: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Planning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Wavefront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Path Planning</a:t>
                      </a:r>
                    </a:p>
                  </a:txBody>
                  <a:tcPr marL="92333" marR="92333" marT="34624" marB="34624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7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Robot Localization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Robot Localization</a:t>
                      </a:r>
                    </a:p>
                    <a:p>
                      <a:pPr marL="227013" marR="0" indent="-17145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Monte Carlo Localization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Particle Filters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030442"/>
                  </a:ext>
                </a:extLst>
              </a:tr>
              <a:tr h="568326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8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Control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PID</a:t>
                      </a:r>
                      <a:r>
                        <a:rPr lang="en-US" sz="1200" b="0" kern="1200" baseline="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Control</a:t>
                      </a:r>
                      <a:endParaRPr lang="en-US" sz="1200" b="0" kern="1200" dirty="0" smtClean="0">
                        <a:solidFill>
                          <a:srgbClr val="33333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0025742"/>
                  </a:ext>
                </a:extLst>
              </a:tr>
              <a:tr h="644376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9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Obstacle Avoidance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Smooth Obstacle Avoidance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Obstacle Avoidance and Navigation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</a:tr>
              <a:tr h="668923"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Module 10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Final Project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6995" marR="92333" marT="34624" marB="34624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​Motivation</a:t>
                      </a:r>
                    </a:p>
                    <a:p>
                      <a:pPr marL="227013" marR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 smtClean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​Robot Capture the Flag Game</a:t>
                      </a:r>
                    </a:p>
                  </a:txBody>
                  <a:tcPr marL="15240" marR="15240" marT="11430" marB="11430" anchor="ctr">
                    <a:lnL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5C5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989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4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641">
        <p:fade/>
      </p:transition>
    </mc:Choice>
    <mc:Fallback xmlns="">
      <p:transition spd="med" advTm="9664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 txBox="1">
            <a:spLocks/>
          </p:cNvSpPr>
          <p:nvPr/>
        </p:nvSpPr>
        <p:spPr bwMode="auto">
          <a:xfrm>
            <a:off x="63375" y="4347097"/>
            <a:ext cx="8111906" cy="78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defTabSz="346459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4863" indent="-203200" algn="l" defTabSz="346459" rtl="0" fontAlgn="base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31066" indent="-17144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bg1"/>
                </a:solidFill>
                <a:latin typeface="+mn-lt"/>
              </a:defRPr>
            </a:lvl4pPr>
            <a:lvl5pPr marL="1588230" indent="-171443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5pPr>
            <a:lvl6pPr marL="1931117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6pPr>
            <a:lvl7pPr marL="2274003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7pPr>
            <a:lvl8pPr marL="2616890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8pPr>
            <a:lvl9pPr marL="2959775" indent="-17144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kern="0" smtClean="0"/>
              <a:t>The GPU Teaching Kit is licensed by NVIDIA and California Polytechnic State University under the </a:t>
            </a:r>
            <a:r>
              <a:rPr lang="en-US" kern="0" smtClean="0">
                <a:solidFill>
                  <a:srgbClr val="92D050"/>
                </a:solidFill>
                <a:hlinkClick r:id="rId2"/>
              </a:rPr>
              <a:t>Creative Commons Attribution-NonCommercial 4.0 International License.</a:t>
            </a:r>
            <a:endParaRPr lang="en-US" kern="0" dirty="0">
              <a:solidFill>
                <a:srgbClr val="92D050"/>
              </a:solidFill>
            </a:endParaRP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397805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&amp; Bullet ">
  <a:themeElements>
    <a:clrScheme name="NVIDIA + Cal Poly">
      <a:dk1>
        <a:srgbClr val="6F6F6F"/>
      </a:dk1>
      <a:lt1>
        <a:srgbClr val="FFFFFF"/>
      </a:lt1>
      <a:dk2>
        <a:srgbClr val="000000"/>
      </a:dk2>
      <a:lt2>
        <a:srgbClr val="333333"/>
      </a:lt2>
      <a:accent1>
        <a:srgbClr val="76B900"/>
      </a:accent1>
      <a:accent2>
        <a:srgbClr val="08552B"/>
      </a:accent2>
      <a:accent3>
        <a:srgbClr val="007A43"/>
      </a:accent3>
      <a:accent4>
        <a:srgbClr val="006A9A"/>
      </a:accent4>
      <a:accent5>
        <a:srgbClr val="FA6300"/>
      </a:accent5>
      <a:accent6>
        <a:srgbClr val="006A9A"/>
      </a:accent6>
      <a:hlink>
        <a:srgbClr val="76B900"/>
      </a:hlink>
      <a:folHlink>
        <a:srgbClr val="00483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</TotalTime>
  <Words>168</Words>
  <Application>Microsoft Macintosh PowerPoint</Application>
  <PresentationFormat>Custom</PresentationFormat>
  <Paragraphs>77</Paragraphs>
  <Slides>6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1_Title &amp; Bullet </vt:lpstr>
      <vt:lpstr>​Module 1.1 – Course Introduction</vt:lpstr>
      <vt:lpstr> Robotics Teaching Kit with ‘Jet’</vt:lpstr>
      <vt:lpstr> People</vt:lpstr>
      <vt:lpstr> Robotics Teaching Kit Modules</vt:lpstr>
      <vt:lpstr> Robotics Teaching Kit Modules                          </vt:lpstr>
      <vt:lpstr>PowerPoint Presentation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John Seng</cp:lastModifiedBy>
  <cp:revision>84</cp:revision>
  <dcterms:created xsi:type="dcterms:W3CDTF">2015-09-22T16:38:29Z</dcterms:created>
  <dcterms:modified xsi:type="dcterms:W3CDTF">2016-04-02T22:19:34Z</dcterms:modified>
</cp:coreProperties>
</file>